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1668C-81D5-4166-9E2E-C6BF651ADD64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882BD-72EE-480C-8A9A-10359F163F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882BD-72EE-480C-8A9A-10359F163F5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8612F-FE84-44F7-9277-7543DEBD4E72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84A79-03E0-40A5-B4B3-73F3479637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qy8dk5iS1f0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www.cod.edu/PEOPLE/FACULTY/FANCHER/EukaryoticCell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med.mui.ac.ir/slide/genetic/dna_molecule.gif&amp;imgrefurl=http://med.mui.ac.ir/slide/genetic/genetic.html&amp;usg=__e5a80jJ2VYKYBGXd2Rn0cbR5LfU=&amp;h=382&amp;w=358&amp;sz=23&amp;hl=en&amp;start=8&amp;sig2=mln0OKL3hjxZxP2lvaU2ug&amp;um=1&amp;itbs=1&amp;tbnid=WFj5q4Od6qPJzM:&amp;tbnh=123&amp;tbnw=115&amp;prev=/images?q=dna&amp;um=1&amp;hl=en&amp;safe=active&amp;rlz=1T4DKUS_enUS267US267&amp;tbs=isch:1&amp;ei=GmSFS--IHouI_AaGtIXQB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BzJGckMYO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google.com/imgres?imgurl=http://users.ugent.be/~avierstr/principles/DNA.gif&amp;imgrefurl=http://users.ugent.be/~avierstr/principles/DNA.html&amp;usg=__V2Cet2qVl5W_yIEH6bEAHR-ncuY=&amp;h=757&amp;w=601&amp;sz=34&amp;hl=en&amp;start=25&amp;sig2=t_GX7dN9y1h0m1HJPf7rYg&amp;um=1&amp;itbs=1&amp;tbnid=tUlX4hbnHaHo7M:&amp;tbnh=142&amp;tbnw=113&amp;prev=/images?q=dna&amp;start=18&amp;um=1&amp;hl=en&amp;safe=active&amp;sa=N&amp;rlz=1T4DKUS_enUS267US267&amp;ndsp=18&amp;tbs=isch:1&amp;ei=1GiFS6qFGpKe_gbNoYHIA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cbs.dtu.dk/staff/dave/roanoke/dna.jpg&amp;imgrefurl=http://www.cbs.dtu.dk/staff/dave/roanoke/bio101ch05.htm&amp;usg=__v8XkF0obzbZd4urU9JB1Bve00Uw=&amp;h=369&amp;w=323&amp;sz=19&amp;hl=en&amp;start=74&amp;sig2=DOMeUJNZpXYi3YWGdIcw7A&amp;um=1&amp;itbs=1&amp;tbnid=n7SJI7bGq-YKtM:&amp;tbnh=122&amp;tbnw=107&amp;prev=/images?q=dna&amp;start=72&amp;um=1&amp;hl=en&amp;safe=active&amp;sa=N&amp;rlz=1T4DKUS_enUS267US267&amp;ndsp=18&amp;tbs=isch:1&amp;ei=4WmFS_jiLs-e_AbQ0enIA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/imgres?imgurl=http://history.nih.gov/exhibits/nirenberg/images/photos/03_chargaff_pu2.jpg&amp;imgrefurl=http://history.nih.gov/exhibits/nirenberg/popup_htm/03_chargoff.htm&amp;usg=__NIrDwcKePAddwXtP0eQ01rCyCQM=&amp;h=503&amp;w=400&amp;sz=22&amp;hl=en&amp;start=1&amp;sig2=V75rRuYwdrXuooNcTP_pUw&amp;itbs=1&amp;tbnid=9zP-3-yiwNUkmM:&amp;tbnh=130&amp;tbnw=103&amp;prev=/images?q=chargaff&amp;hl=en&amp;safe=active&amp;sa=G&amp;gbv=2&amp;tbs=isch:1&amp;ei=AzKFS6PINaGGlgeSroX4A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bioephemera.com/wp-content/uploads/2007/08/photo51.jpg&amp;imgrefurl=http://bioephemera.com/index.php?s=borat&amp;usg=__E9mhmmrWe3LiAcj2ndzDZps8ZDw=&amp;h=302&amp;w=297&amp;sz=14&amp;hl=en&amp;start=10&amp;sig2=dvbVVfwIz1DEox54hqm8UA&amp;itbs=1&amp;tbnid=l-9fnqwduv3fkM:&amp;tbnh=116&amp;tbnw=114&amp;prev=/images?q=Rosalind+Franklin&amp;hl=en&amp;safe=active&amp;gbv=2&amp;tbs=isch:1&amp;ei=IDSFS_KLPILGlAeovJDPAQ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1.bp.blogspot.com/_neibg7WXm_Y/SxLRPCnwu3I/AAAAAAAAACI/k1F1j4qvP48/s1600/Rosalind+Franklin.JPG&amp;imgrefurl=http://damialeon.blogspot.com/2009/11/what-would-it-be-like-to-win-nobel.html&amp;usg=__pteRQFDHox3we0kl4JHKAgXAjJU=&amp;h=933&amp;w=740&amp;sz=104&amp;hl=en&amp;start=3&amp;sig2=4Ky0V0V5i4G0rPI1ffedIQ&amp;itbs=1&amp;tbnid=NxtJinqlgr-HiM:&amp;tbnh=147&amp;tbnw=117&amp;prev=/images?q=Rosalind+Franklin&amp;hl=en&amp;safe=active&amp;gbv=2&amp;tbs=isch:1&amp;ei=IDSFS_KLPILGlAeovJDPA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ccessexcellence.org/RC/AB/WYW/wkbooks/SFTS/SFTSg/2.jpg&amp;imgrefurl=http://www.accessexcellence.org/RC/AB/WYW/wkbooks/SFTS/sidebarmilestone.php&amp;usg=__7-vA-BlRG-2PzN4jQFsdkU2aYH8=&amp;h=251&amp;w=265&amp;sz=17&amp;hl=en&amp;start=1&amp;sig2=pQJTpe8Ctf5YbcbS5Q9hWw&amp;itbs=1&amp;tbnid=Vvx0UYBE0kZxrM:&amp;tbnh=106&amp;tbnw=112&amp;prev=/images?q=watson+&amp;+crick+dna+model&amp;hl=en&amp;safe=active&amp;gbv=2&amp;tbs=isch:1&amp;ei=GjWFS-vBCofplAfR1JXKAQ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IZpb93NYl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barleyworld.org/css430_09/lecture%207-09/figure-07-11.JPG&amp;imgrefurl=http://barleyworld.org/css430_09/lecture%207-09/notes7-09.html&amp;usg=__ggZ6x1sNxDpPpk42ct-Cr8925u8=&amp;h=1000&amp;w=395&amp;sz=63&amp;hl=en&amp;start=105&amp;sig2=4bPwQN5dAh1UUjlM_cScKQ&amp;itbs=1&amp;tbnid=NrE_xsPIzfUGSM:&amp;tbnh=149&amp;tbnw=59&amp;prev=/images?q=dna+replication+animation&amp;start=90&amp;hl=en&amp;safe=active&amp;sa=N&amp;gbv=2&amp;ndsp=18&amp;tbs=isch:1&amp;ei=gzeFS8ykKoO8lAe01eTXAQ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health-choices-for-life.com/images/bacteria_cell.jpg" TargetMode="External"/><Relationship Id="rId4" Type="http://schemas.openxmlformats.org/officeDocument/2006/relationships/hyperlink" Target="http://www.google.com/imgres?imgurl=http://www.health-choices-for-life.com/images/bacteria_cell.jpg&amp;imgrefurl=http://www.health-choices-for-life.com/superbugs.html&amp;h=349&amp;w=453&amp;sz=24&amp;tbnid=a6PBsZhbt_uEsM:&amp;tbnh=98&amp;tbnw=127&amp;prev=/images?q=bacteria+cell&amp;usg=__iW7gtwYn32Y6Sg8xXxpR1eikikY=&amp;ei=UWKFS_T0BZCuNqakqTQ&amp;sa=X&amp;oi=image_result&amp;resnum=6&amp;ct=image&amp;ved=0CBIQ9QEwB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971800"/>
            <a:ext cx="6248400" cy="1470025"/>
          </a:xfrm>
        </p:spPr>
        <p:txBody>
          <a:bodyPr/>
          <a:lstStyle/>
          <a:p>
            <a:r>
              <a:rPr lang="en-US" dirty="0" smtClean="0"/>
              <a:t>DNA STRUCTURE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191000"/>
            <a:ext cx="4114800" cy="685800"/>
          </a:xfrm>
        </p:spPr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  <p:pic>
        <p:nvPicPr>
          <p:cNvPr id="1026" name="Picture 2" descr="j01749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28600"/>
            <a:ext cx="1625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76600" y="4953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4"/>
              </a:rPr>
              <a:t>DNA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914400"/>
            <a:ext cx="80010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Have a nucleus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DNA is stored in nucleus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5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 chromosomes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Vary from species to species.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Chromosome number in Eukaryotic Cells (diploid number) 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46 in human cells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in the fruit fly (</a:t>
            </a:r>
            <a:r>
              <a:rPr kumimoji="0" lang="en-US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Drosophila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 in the giant sequoia.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endParaRPr lang="en-US" sz="25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Chromosome structure 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Tightly packed DNA and protein (histones) called chromatin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Fig. 12-10, pg. 297.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0"/>
            <a:ext cx="883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and Chromosomes (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Eukaryotic Cells)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52578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905000" y="60067"/>
            <a:ext cx="4876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Replication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28600" y="820579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Each strand of DNA has all the information required to make a new strand of DNA.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Because only A can pair with T and G with C, the strands of DNA are said to be complimentary.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Polymerase – Enzyme used to replicate DNA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Controls replication  by proofreading the new strand for mistakes (mutations).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ttp://t1.gstatic.com/images?q=tbn:WFj5q4Od6qPJzM:http://med.mui.ac.ir/slide/genetic/dna_molecule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768796"/>
            <a:ext cx="1695063" cy="1812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7097" y="152400"/>
            <a:ext cx="64372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Replication - Cont’d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0668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Replication – process that DNA uses to make identical copies.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molecule unwinds when hydrogen bonds are broken.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Enzyme Helicase unwinds DNA strands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Base-pairing creates the two new strands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Each “new” double-helix of DNA contains 1 original strand and 1 new strand.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 Strand 1 (original) has the sequence TACGTT,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Then Strand 2 (its compliment</a:t>
            </a:r>
            <a:r>
              <a:rPr lang="en-US" sz="28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en-US" sz="28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will 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have the sequence ATGCAA.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is so every strand of DNA is identical.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838200"/>
            <a:ext cx="754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Now you know the story of how DNA makes more DNA!</a:t>
            </a:r>
          </a:p>
          <a:p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667000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Times New Roman" pitchFamily="18" charset="0"/>
                <a:cs typeface="Times New Roman" pitchFamily="18" charset="0"/>
                <a:hlinkClick r:id="rId3"/>
              </a:rPr>
              <a:t>THE END!</a:t>
            </a:r>
            <a:endParaRPr lang="en-US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t3.gstatic.com/images?q=tbn:tUlX4hbnHaHo7M:http://users.ugent.be/~avierstr/principles/DNA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14800"/>
            <a:ext cx="2057400" cy="2585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81000" y="-171508"/>
            <a:ext cx="82296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Structure of DNA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Nucleotides – units that make up DNA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Made of deoxyribose sugar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hosphate backbone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of 4 nitrogenous (nitrogen containing) bases.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adenine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Thymine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guanine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cytosine.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SeeFig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12-5, pg. 291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http://t1.gstatic.com/images?q=tbn:n7SJI7bGq-YKtM:http://www.cbs.dtu.dk/staff/dave/roanoke/dn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581400"/>
            <a:ext cx="2743200" cy="3127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09600" y="304800"/>
            <a:ext cx="7239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Chargaff’s Rules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Found that the percent of adenine was equal to the percent of thymine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lang="en-US" sz="4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lang="en-US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Percent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guanine is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equal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of cytosine.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http://t2.gstatic.com/images?q=tbn:9zP-3-yiwNUkmM:http://history.nih.gov/exhibits/nirenberg/images/photos/03_chargaff_pu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419600"/>
            <a:ext cx="1752600" cy="2212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How Was the Structure of DNA Discovered?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57200" y="609600"/>
            <a:ext cx="815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X-Ray Evidence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Rosiland Franklin – 1950’s – X-ray crystallographer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Took x-rays of DNA to figure out its shape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en-US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ound that the 2 strands of DNA were twisted around each other.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://t1.gstatic.com/images?q=tbn:NxtJinqlgr-HiM:http://1.bp.blogspot.com/_neibg7WXm_Y/SxLRPCnwu3I/AAAAAAAAACI/k1F1j4qvP48/s1600/Rosalind%2BFranklin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48200"/>
            <a:ext cx="1600200" cy="2010508"/>
          </a:xfrm>
          <a:prstGeom prst="rect">
            <a:avLst/>
          </a:prstGeom>
          <a:noFill/>
        </p:spPr>
      </p:pic>
      <p:pic>
        <p:nvPicPr>
          <p:cNvPr id="21509" name="Picture 5" descr="http://t3.gstatic.com/images?q=tbn:l-9fnqwduv3fkM:http://bioephemera.com/wp-content/uploads/2007/08/photo5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4572000"/>
            <a:ext cx="1984484" cy="2019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04800" y="196348"/>
            <a:ext cx="8610600" cy="574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Watson and Crick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Francis Crick – British physicist  &amp;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James Watson – American biologist –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Discovered the structure of DNA – given the Nobel Prize.</a:t>
            </a:r>
            <a:endParaRPr lang="en-US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1953 – Watson was “given” a copy of Rosiland Franklin’s work which gave he &amp; Crick the key to the how the molecules were arranged in a DNA molecule.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James Watson with Francis Crick in 1953, the year of their discovery of the DNA molecule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419600"/>
            <a:ext cx="2829936" cy="2200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t0.gstatic.com/images?q=tbn:Vvx0UYBE0kZxrM:http://www.accessexcellence.org/RC/AB/WYW/wkbooks/SFTS/SFTSg/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6706" y="3429001"/>
            <a:ext cx="3623094" cy="3429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855787" y="228600"/>
            <a:ext cx="49741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Watson and Crick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371600"/>
            <a:ext cx="8610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Watson &amp; Crick model of DNA </a:t>
            </a:r>
          </a:p>
          <a:p>
            <a:pPr lvl="1">
              <a:buBlip>
                <a:blip r:embed="rId5"/>
              </a:buBlip>
            </a:pPr>
            <a:r>
              <a:rPr lang="en-US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Double helix where the 2 strands 	wind around each other.</a:t>
            </a:r>
            <a:endParaRPr lang="en-US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2400" y="609600"/>
            <a:ext cx="8610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Looks like a twisted staircase (spiral staircase)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Base-pairing – only certain nitrogenous bases can pair with another.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Adenine must pair with Thymine &amp; Guanine must pair with Cytosine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(ATGC – AT Georgian Court)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Hydrogen bonds hold the base pairs together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This creates the double-helix structure.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Watson &amp; Crick Conclusions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http://files.turbosquid.com/Preview/Content_2009_07_15__11_18_03/DNA8-400.jpg71abe163-6969-448a-8c20-b7209efeefb0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143500"/>
            <a:ext cx="22860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5800" y="474821"/>
            <a:ext cx="7467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12-2 Chromosomes and DNA replication</a:t>
            </a:r>
            <a:endParaRPr kumimoji="0" lang="en-US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990600" y="17526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DNA REPLICATION SONG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7651" name="Picture 3" descr="http://t3.gstatic.com/images?q=tbn:NrE_xsPIzfUGSM:http://barleyworld.org/css430_09/lecture%25207-09/figure-07-1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2971800"/>
            <a:ext cx="1219200" cy="307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and Chromosomes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(Prokaryotic Cells)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28600" y="1064791"/>
            <a:ext cx="8686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lang="en-US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 nucleus 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DNA is located in the cytoplasm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DNA is single circular DNA 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Only 1 chromosome 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See fig. 12-8, pg. 295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AutoShape 3" descr="data:image/jpg;base64,/9j/4AAQSkZJRgABAQAAAQABAAD/2wBDAAkGBwgHBgkIBwgKCgkLDRYPDQwMDRsUFRAWIB0iIiAdHx8kKDQsJCYxJx8fLT0tMTU3Ojo6Iys/RD84QzQ5Ojf/2wBDAQoKCg0MDRoPDxo3JR8lNzc3Nzc3Nzc3Nzc3Nzc3Nzc3Nzc3Nzc3Nzc3Nzc3Nzc3Nzc3Nzc3Nzc3Nzc3Nzc3Nzf/wAARCABeAHoDASIAAhEBAxEB/8QAHAAAAQQDAQAAAAAAAAAAAAAABQAEBgcBAgMI/8QAQhAAAQMDAgQDBAgDBAsBAAAAAQIDBAAFERIhBjFBYRNRcQcigZEUFSMyM6GxwVLR8CRCcoIWFyVDRFNic5KiwuH/xAAaAQACAwEBAAAAAAAAAAAAAAAAAQMEBQIG/8QAKhEAAgICAQQCAQIHAAAAAAAAAQIAAwQRIQUSMVEiQRMU0WFxgZGx4fD/2gAMAwEAAhEDEQA/ALxpUqVEIqVYPKmk6czB0F5LmlZI1IQVBIHU45UQjs7A0wnXBMI/aMvKTpzqaRqPy7c/lWib3AVnS6vln8JX8qHXC4RJGS3cZkdONCvCZUMYzvkjnv8AlRCP/rhrXhceU2gBRW4tkpSjHmfgflT9p1LqErbUFJUMhSTkEedARJbdl6mru9lClFDbrelvPkTgbDlz69axFddjPrRGZDT6RqetxVhK/NbJ/bl54O5cUkRNYBprDltS2y6yTgHSpKhgoUOaVDoac5p6i3Ns1kGtAazmlDc6Uq0zWwNKOZpUqVEcVKlTC4TXohR4UJ6SFZ1eEB7tEI/PKhb12bacWhyLKJQTnQ1qGASPzwT6VkXVwkBNsnfFAH71vFuTL7yWHUrjSFpKksPAJWpIxkgZ3AzRCcm7uhWMQpw9Y5xTxl9mQ0lxhxDjat0qTuDiupIxtv8AlQ2VCcYdXLtyktuqOpxpeyHtuv8ACr/qHxB2w4o9ebQ82pp1KVoWMKSRkEelBJkQxW0odDjsJBCkOIz40Q9CCN1JHxI7jl0k8SWuDFLtxkJiLQdK47v4gV5aR+RGQeYyN6gl79pUuWVM2CP4CCcCRIGVZ7J5D459BXL2Kg5k1OPbcdVjclc+4sW1CJU+ezFdWn7GcBlqWkckqSOavTnnKSMkCOS/amlTvh263BS0pBUZDnn1SANx3yPQVEf9HbhLSu4XJzS2oZX9JUMrB56E8hzOAcA9s10asFmlqbTBuRdQSAA4BrbUPMbHHLPUdc8xnP1JBsLLwwqayBa/PqH0+0u7+IFLhwCjqAlY/PV+1HbT7SYD7iW7pHXDP/MSrWgeu2QKry7WG4WpJcV9ozn8RByn89xQoO9ikjfFOrLLjuRtiaidLxbE8z0iw+0+yl5l1DjSxqStKsgjtWqJkZTnhpkNFf8ACFjNefLdPd8RmA9PeYt7jo8QAkoRn+9pBGSPXzqy1ezSAtjKJzwe5hfhoKe22M4/zVbS0uOBPO5uNbi29gGx9H3LABz5Us96hnAkubFm3Dh26PF1+CUqacJJ1Nnludz+2QKmWM1KOfMgU9w3N6C30M6mlPJme6CQ5HJwjuaNVovdJG2+24yKc6gyPbWFqaeanSnQhQUB4+pJ9cUznsIkMpt/ECAppSh9HmpOg6+hyPw1+RBwdx2Ie7P2bhh9bdzhtKivJK4nhNhSkkYy2BscdQScb4yABVfXjjGcuZI+qdcO3y0paW2tzxACnICgVbJznBCRjYb53rguBwZLXS9nKjiTWXxhK4ZMqBe30Pux1YYdKftHEHdJKRsdts7bigl69plwuCVN2NlMNnG77mFL/kn41HIfDdxmJMqQ24uIrdb8jJwPPTupYA7HA6kZwai8P25lhci2zm5ygkgSGlJd8FWNj4aSQpO/+MdCegqWWcDiTMcXFG7PmfQ/eBY1huN5f+kuF1bitjJkE488DO6h25eVFm7G3GKGZCfElg6gVA+GRnGU4/fepC7drdbYEX6ZcWSlSQhDhXrLpAGSMZJ5Ek+ZHrUC4h4vlXEqZtgMdhK1JL2cLcTyzvy/WrC10Y423JlZr83P+FXxX0OBHV2n2eLtIQ8VAqAbbWVBJB8s4Tmoqm/NuTtS2ihknGSvUoJ6as8/1pmtjUhwJAG2klwnYc9h8Oe9NYUFU6alrUpLZ+8s8gPjyzUBC3/BVAnV/T68avusbZ9/tLTsF5UytMWUvxYjowNZyEZ5Y7dqEcW2gW2afABDLgK2s9PNOaaw2gxHEdCioMkoClc9gP51J+KP7Tw1BkL3UkpGfUEH9K8/bWcbKXt8N5H8pZ6BmWNutjvUrlx/IO+xFeieAprlw4PtUl06lqjhJPnpJT+wrzMsqJ23IOwr07wVbl2vhS1wnMhxuOnWCNwo+8QfQmtqj7lzqrhlX3uR6xumV7V70tGyGIoaV3PuD/5NT/UP6FQBofUvtXWFDDN5iFSf+4jcj8lfOp9qA2327VOswkHE2qP8Z3WHa7G67LBUV+6yhKikqX0wRyxzzR88vhVJe0aW89xA5DdlOSGIo0gOAbFW5H6CuLX7RL2HjnItCCALhMk3SWZM6Qt95YytwnoNgBjl15dM9TmrA4csDMKFCkeDGdnOaXVh4/htE7aUjbI23xzJHaqyZhsLcUUp0HVj3FFOdhzq6pDcL60+kJATKjtlvKRj3CfunzGdwOlGEnexYyx1svRUlIAAPo+YrgFLSlksqdbeUUOqCsaU45kHn6AVD725bODYX0i1wW25Uk+Ek5Ku++o8s4x8vQtxReWYNtdccW4EkhOWwdRJ5b9PWq0uzl1uzwukyO6I/JnDeQhPQeeee+N60LSVX4jmY2FUHs3Y2l/zBEx56ZJMiesqcUN/dwE8iMAchk/+2dzk1qtwNJ1p0kDYD+vOicGxXGY+2gsriMLOy1pON/IczyFEY/Bq4shMia+JUVC/wW0nV+e3wqmuHa52827OrY1ClKuTBNutFxuDmVJdjxhzeWn3j/hHX+u1SWPbmIcRDKE/ZtjVlZzv5nvn9vKiT9xixWUlbwdcUnKUN8yPI+WO+/aozeL1rP8AaCEjmGG/3PX1q3+ajEXS8tMgYud1du9jpB9nx/ubIWEoUpaiorUpWTzxnH6AUyvHETshpDHjeIlpOEjkhOBj4nvXK02y9cVyjGtcVS2wcLPJpv8AxK/arZ4W9nFn4faE28LanS29y47hLLR7A7fE1jGj8r97TapGH0xCtXyY+Sf+4kO9mXAcq5TY93urCmreyQ40hwYU+objb+HO5PXbFXkk43JqH3j2j8N2xZQmUZsjkGoideT68vlmgr/EHG/EyCzYLMq1xlf8VKOlWO2obfKroAUaEy77zc3cYQv0pm4+07hyBGwt23peffI30Aoxg/NP/kKnupQ205+NRHgXglHDSpEyVIMy5ydnZG+AM5wnO+53JPPbyqX4PlQJEAZo9gsrygrGndI61QfG7ConEkrMNcRt7S622sp5EAf3SR086v8AIqruPuG+JeIXpMv6NDaZghQittrKnpKO55DzA23qO1O9Zcwsn9PaH1uV1DOpTiU4yTt6kAD86sK+XSW7akyoepIc0KUtG6koI1Ej05dhvy3qqWZn0Z3IBIzhSTsf/wAPOpPY+KnYq0MspEhhQKihR0lHXY/ty9N88YzitmVvBHn1NHreO2ZUj1n5DjX3z6kosRelw1Klhbg8Q4W4jBWnvkY/WsIdVEnMwCw9Jkv5Wt1tvQ22nOBnJxW7XFdtUMvNyWyPNvXt/lNcJvF8cNKEGK4pfJJeGlI74ByfStMZVSoAHnm6ul5bP2/iO/6/3hOctERguurbQgKwVOkj5DnntzqJXbitKlusRFGKhH+9cGFrHboB+fpQK8X9TzxU88ZDwGBuAlA8gOQ9BW9o4YuF4lwnLy45bYEpfhtSnmjpUrolI6E9CcA96qWZj2/GsaE16+lU4iizIO29fUGLlSJksMWllxb7qsAJBUt1Xpzz351OuDvZmiQXJfFEjwvB952CF6VAb4Li88jg/dyD57EVZnDXClp4bjlq2xwHFDC33DqcX6q8uwwO1BeNo6blxJYrVN+yhSUvEuBP4rgAKWlHqk4JKD97SPKolqA5PJjyeovZ8U4H8JpGvjktkW7gC2R1RGj4ZuDw8OK2RzCQN1kdh866o4CRclpkcU3abdXBuGgrwWE9kpTvj40W91h1HiFFvmtoAC0j7CQ2npjyA5D7yemRz6tyJ+B/tG2q15UgqByoZz0x0I/WpZnEbOzHFq4ftFpQBbbbGjbbltpIPqTjNFP66UE8easKP1nBSR93SNuXI59U8qQfuZV7822JKc4bGrChjrv67UQ1DyazQ633BpaUtOzYzz5Jx4RxntjOdsiiGfWidTNalO221bUqISq+JvZu9fI026+5GvDjri247RT4ak8kpUf4iBkq8zVfXbgPiO0SG0SIZWlavDaXGcCgtZBIAGxycfCvSemuL8NiQtlb7aHFMueI2VJyUKwRkeRwT864asGTV5Nlfg+PE8zGzcTMJHiQLg0kqCApxrAJJwkZPmaL/wCrzi5cR2XLjKaQ0grLa3gXFAbkJSnmcdM1f1xtsa4spZlpKm0updACik6knKTkdxTrTXApUSy3UryPMrSz+zJiwmFLZU3cpjT6S8iSkJb0EYVoHRQzqBOc4xViqZSpGlSUnljUMjbtXbTWcd6lAA8SizMx2xnPTse9D75a/rWEIwcDRDzboc05UgpUFZT5K22PeimKWK6nM4LYbcTpcQlac5AUnIBrgbRAII+hsbnP3OvL9KfYrNKEZC1wQnSIjATkkAI2zt/IVkWuCHPEERnUOuinlKiONEW6I24lxEZoKTyVp3z606xWaVEJ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620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1" name="AutoShape 5" descr="data:image/jpg;base64,/9j/4AAQSkZJRgABAQAAAQABAAD/2wBDAAkGBwgHBgkIBwgKCgkLDRYPDQwMDRsUFRAWIB0iIiAdHx8kKDQsJCYxJx8fLT0tMTU3Ojo6Iys/RD84QzQ5Ojf/2wBDAQoKCg0MDRoPDxo3JR8lNzc3Nzc3Nzc3Nzc3Nzc3Nzc3Nzc3Nzc3Nzc3Nzc3Nzc3Nzc3Nzc3Nzc3Nzc3Nzc3Nzf/wAARCABeAHoDASIAAhEBAxEB/8QAHAAAAQQDAQAAAAAAAAAAAAAABQAEBgcBAgMI/8QAQhAAAQMDAgQDBAgDBAsBAAAAAQIDBAAFERIhBjFBYRNRcQcigZEUFSMyM6GxwVLR8CRCcoIWFyVDRFNic5KiwuH/xAAaAQACAwEBAAAAAAAAAAAAAAAAAQMEBQIG/8QAKhEAAgICAQQCAQIHAAAAAAAAAQIAAwQRIQUSMVEiQRMU0WFxgZGx4fD/2gAMAwEAAhEDEQA/ALxpUqVEIqVYPKmk6czB0F5LmlZI1IQVBIHU45UQjs7A0wnXBMI/aMvKTpzqaRqPy7c/lWib3AVnS6vln8JX8qHXC4RJGS3cZkdONCvCZUMYzvkjnv8AlRCP/rhrXhceU2gBRW4tkpSjHmfgflT9p1LqErbUFJUMhSTkEedARJbdl6mru9lClFDbrelvPkTgbDlz69axFddjPrRGZDT6RqetxVhK/NbJ/bl54O5cUkRNYBprDltS2y6yTgHSpKhgoUOaVDoac5p6i3Ns1kGtAazmlDc6Uq0zWwNKOZpUqVEcVKlTC4TXohR4UJ6SFZ1eEB7tEI/PKhb12bacWhyLKJQTnQ1qGASPzwT6VkXVwkBNsnfFAH71vFuTL7yWHUrjSFpKksPAJWpIxkgZ3AzRCcm7uhWMQpw9Y5xTxl9mQ0lxhxDjat0qTuDiupIxtv8AlQ2VCcYdXLtyktuqOpxpeyHtuv8ACr/qHxB2w4o9ebQ82pp1KVoWMKSRkEelBJkQxW0odDjsJBCkOIz40Q9CCN1JHxI7jl0k8SWuDFLtxkJiLQdK47v4gV5aR+RGQeYyN6gl79pUuWVM2CP4CCcCRIGVZ7J5D459BXL2Kg5k1OPbcdVjclc+4sW1CJU+ezFdWn7GcBlqWkckqSOavTnnKSMkCOS/amlTvh263BS0pBUZDnn1SANx3yPQVEf9HbhLSu4XJzS2oZX9JUMrB56E8hzOAcA9s10asFmlqbTBuRdQSAA4BrbUPMbHHLPUdc8xnP1JBsLLwwqayBa/PqH0+0u7+IFLhwCjqAlY/PV+1HbT7SYD7iW7pHXDP/MSrWgeu2QKry7WG4WpJcV9ozn8RByn89xQoO9ikjfFOrLLjuRtiaidLxbE8z0iw+0+yl5l1DjSxqStKsgjtWqJkZTnhpkNFf8ACFjNefLdPd8RmA9PeYt7jo8QAkoRn+9pBGSPXzqy1ezSAtjKJzwe5hfhoKe22M4/zVbS0uOBPO5uNbi29gGx9H3LABz5Us96hnAkubFm3Dh26PF1+CUqacJJ1Nnludz+2QKmWM1KOfMgU9w3N6C30M6mlPJme6CQ5HJwjuaNVovdJG2+24yKc6gyPbWFqaeanSnQhQUB4+pJ9cUznsIkMpt/ECAppSh9HmpOg6+hyPw1+RBwdx2Ie7P2bhh9bdzhtKivJK4nhNhSkkYy2BscdQScb4yABVfXjjGcuZI+qdcO3y0paW2tzxACnICgVbJznBCRjYb53rguBwZLXS9nKjiTWXxhK4ZMqBe30Pux1YYdKftHEHdJKRsdts7bigl69plwuCVN2NlMNnG77mFL/kn41HIfDdxmJMqQ24uIrdb8jJwPPTupYA7HA6kZwai8P25lhci2zm5ygkgSGlJd8FWNj4aSQpO/+MdCegqWWcDiTMcXFG7PmfQ/eBY1huN5f+kuF1bitjJkE488DO6h25eVFm7G3GKGZCfElg6gVA+GRnGU4/fepC7drdbYEX6ZcWSlSQhDhXrLpAGSMZJ5Ek+ZHrUC4h4vlXEqZtgMdhK1JL2cLcTyzvy/WrC10Y423JlZr83P+FXxX0OBHV2n2eLtIQ8VAqAbbWVBJB8s4Tmoqm/NuTtS2ihknGSvUoJ6as8/1pmtjUhwJAG2klwnYc9h8Oe9NYUFU6alrUpLZ+8s8gPjyzUBC3/BVAnV/T68avusbZ9/tLTsF5UytMWUvxYjowNZyEZ5Y7dqEcW2gW2afABDLgK2s9PNOaaw2gxHEdCioMkoClc9gP51J+KP7Tw1BkL3UkpGfUEH9K8/bWcbKXt8N5H8pZ6BmWNutjvUrlx/IO+xFeieAprlw4PtUl06lqjhJPnpJT+wrzMsqJ23IOwr07wVbl2vhS1wnMhxuOnWCNwo+8QfQmtqj7lzqrhlX3uR6xumV7V70tGyGIoaV3PuD/5NT/UP6FQBofUvtXWFDDN5iFSf+4jcj8lfOp9qA2327VOswkHE2qP8Z3WHa7G67LBUV+6yhKikqX0wRyxzzR88vhVJe0aW89xA5DdlOSGIo0gOAbFW5H6CuLX7RL2HjnItCCALhMk3SWZM6Qt95YytwnoNgBjl15dM9TmrA4csDMKFCkeDGdnOaXVh4/htE7aUjbI23xzJHaqyZhsLcUUp0HVj3FFOdhzq6pDcL60+kJATKjtlvKRj3CfunzGdwOlGEnexYyx1svRUlIAAPo+YrgFLSlksqdbeUUOqCsaU45kHn6AVD725bODYX0i1wW25Uk+Ek5Ku++o8s4x8vQtxReWYNtdccW4EkhOWwdRJ5b9PWq0uzl1uzwukyO6I/JnDeQhPQeeee+N60LSVX4jmY2FUHs3Y2l/zBEx56ZJMiesqcUN/dwE8iMAchk/+2dzk1qtwNJ1p0kDYD+vOicGxXGY+2gsriMLOy1pON/IczyFEY/Bq4shMia+JUVC/wW0nV+e3wqmuHa52827OrY1ClKuTBNutFxuDmVJdjxhzeWn3j/hHX+u1SWPbmIcRDKE/ZtjVlZzv5nvn9vKiT9xixWUlbwdcUnKUN8yPI+WO+/aozeL1rP8AaCEjmGG/3PX1q3+ajEXS8tMgYud1du9jpB9nx/ubIWEoUpaiorUpWTzxnH6AUyvHETshpDHjeIlpOEjkhOBj4nvXK02y9cVyjGtcVS2wcLPJpv8AxK/arZ4W9nFn4faE28LanS29y47hLLR7A7fE1jGj8r97TapGH0xCtXyY+Sf+4kO9mXAcq5TY93urCmreyQ40hwYU+objb+HO5PXbFXkk43JqH3j2j8N2xZQmUZsjkGoideT68vlmgr/EHG/EyCzYLMq1xlf8VKOlWO2obfKroAUaEy77zc3cYQv0pm4+07hyBGwt23peffI30Aoxg/NP/kKnupQ205+NRHgXglHDSpEyVIMy5ydnZG+AM5wnO+53JPPbyqX4PlQJEAZo9gsrygrGndI61QfG7ConEkrMNcRt7S622sp5EAf3SR086v8AIqruPuG+JeIXpMv6NDaZghQittrKnpKO55DzA23qO1O9Zcwsn9PaH1uV1DOpTiU4yTt6kAD86sK+XSW7akyoepIc0KUtG6koI1Ej05dhvy3qqWZn0Z3IBIzhSTsf/wAPOpPY+KnYq0MspEhhQKihR0lHXY/ty9N88YzitmVvBHn1NHreO2ZUj1n5DjX3z6kosRelw1Klhbg8Q4W4jBWnvkY/WsIdVEnMwCw9Jkv5Wt1tvQ22nOBnJxW7XFdtUMvNyWyPNvXt/lNcJvF8cNKEGK4pfJJeGlI74ByfStMZVSoAHnm6ul5bP2/iO/6/3hOctERguurbQgKwVOkj5DnntzqJXbitKlusRFGKhH+9cGFrHboB+fpQK8X9TzxU88ZDwGBuAlA8gOQ9BW9o4YuF4lwnLy45bYEpfhtSnmjpUrolI6E9CcA96qWZj2/GsaE16+lU4iizIO29fUGLlSJksMWllxb7qsAJBUt1Xpzz351OuDvZmiQXJfFEjwvB952CF6VAb4Li88jg/dyD57EVZnDXClp4bjlq2xwHFDC33DqcX6q8uwwO1BeNo6blxJYrVN+yhSUvEuBP4rgAKWlHqk4JKD97SPKolqA5PJjyeovZ8U4H8JpGvjktkW7gC2R1RGj4ZuDw8OK2RzCQN1kdh866o4CRclpkcU3abdXBuGgrwWE9kpTvj40W91h1HiFFvmtoAC0j7CQ2npjyA5D7yemRz6tyJ+B/tG2q15UgqByoZz0x0I/WpZnEbOzHFq4ftFpQBbbbGjbbltpIPqTjNFP66UE8easKP1nBSR93SNuXI59U8qQfuZV7822JKc4bGrChjrv67UQ1DyazQ633BpaUtOzYzz5Jx4RxntjOdsiiGfWidTNalO221bUqISq+JvZu9fI026+5GvDjri247RT4ak8kpUf4iBkq8zVfXbgPiO0SG0SIZWlavDaXGcCgtZBIAGxycfCvSemuL8NiQtlb7aHFMueI2VJyUKwRkeRwT864asGTV5Nlfg+PE8zGzcTMJHiQLg0kqCApxrAJJwkZPmaL/wCrzi5cR2XLjKaQ0grLa3gXFAbkJSnmcdM1f1xtsa4spZlpKm0updACik6knKTkdxTrTXApUSy3UryPMrSz+zJiwmFLZU3cpjT6S8iSkJb0EYVoHRQzqBOc4xViqZSpGlSUnljUMjbtXbTWcd6lAA8SizMx2xnPTse9D75a/rWEIwcDRDzboc05UgpUFZT5K22PeimKWK6nM4LYbcTpcQlac5AUnIBrgbRAII+hsbnP3OvL9KfYrNKEZC1wQnSIjATkkAI2zt/IVkWuCHPEERnUOuinlKiONEW6I24lxEZoKTyVp3z606xWaVEJ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620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3" name="AutoShape 7" descr="data:image/jpg;base64,/9j/4AAQSkZJRgABAQAAAQABAAD/2wBDAAkGBwgHBgkIBwgKCgkLDRYPDQwMDRsUFRAWIB0iIiAdHx8kKDQsJCYxJx8fLT0tMTU3Ojo6Iys/RD84QzQ5Ojf/2wBDAQoKCg0MDRoPDxo3JR8lNzc3Nzc3Nzc3Nzc3Nzc3Nzc3Nzc3Nzc3Nzc3Nzc3Nzc3Nzc3Nzc3Nzc3Nzc3Nzc3Nzf/wAARCABeAHoDASIAAhEBAxEB/8QAHAAAAQQDAQAAAAAAAAAAAAAABQAEBgcBAgMI/8QAQhAAAQMDAgQDBAgDBAsBAAAAAQIDBAAFERIhBjFBYRNRcQcigZEUFSMyM6GxwVLR8CRCcoIWFyVDRFNic5KiwuH/xAAaAQACAwEBAAAAAAAAAAAAAAAAAQMEBQIG/8QAKhEAAgICAQQCAQIHAAAAAAAAAQIAAwQRIQUSMVEiQRMU0WFxgZGx4fD/2gAMAwEAAhEDEQA/ALxpUqVEIqVYPKmk6czB0F5LmlZI1IQVBIHU45UQjs7A0wnXBMI/aMvKTpzqaRqPy7c/lWib3AVnS6vln8JX8qHXC4RJGS3cZkdONCvCZUMYzvkjnv8AlRCP/rhrXhceU2gBRW4tkpSjHmfgflT9p1LqErbUFJUMhSTkEedARJbdl6mru9lClFDbrelvPkTgbDlz69axFddjPrRGZDT6RqetxVhK/NbJ/bl54O5cUkRNYBprDltS2y6yTgHSpKhgoUOaVDoac5p6i3Ns1kGtAazmlDc6Uq0zWwNKOZpUqVEcVKlTC4TXohR4UJ6SFZ1eEB7tEI/PKhb12bacWhyLKJQTnQ1qGASPzwT6VkXVwkBNsnfFAH71vFuTL7yWHUrjSFpKksPAJWpIxkgZ3AzRCcm7uhWMQpw9Y5xTxl9mQ0lxhxDjat0qTuDiupIxtv8AlQ2VCcYdXLtyktuqOpxpeyHtuv8ACr/qHxB2w4o9ebQ82pp1KVoWMKSRkEelBJkQxW0odDjsJBCkOIz40Q9CCN1JHxI7jl0k8SWuDFLtxkJiLQdK47v4gV5aR+RGQeYyN6gl79pUuWVM2CP4CCcCRIGVZ7J5D459BXL2Kg5k1OPbcdVjclc+4sW1CJU+ezFdWn7GcBlqWkckqSOavTnnKSMkCOS/amlTvh263BS0pBUZDnn1SANx3yPQVEf9HbhLSu4XJzS2oZX9JUMrB56E8hzOAcA9s10asFmlqbTBuRdQSAA4BrbUPMbHHLPUdc8xnP1JBsLLwwqayBa/PqH0+0u7+IFLhwCjqAlY/PV+1HbT7SYD7iW7pHXDP/MSrWgeu2QKry7WG4WpJcV9ozn8RByn89xQoO9ikjfFOrLLjuRtiaidLxbE8z0iw+0+yl5l1DjSxqStKsgjtWqJkZTnhpkNFf8ACFjNefLdPd8RmA9PeYt7jo8QAkoRn+9pBGSPXzqy1ezSAtjKJzwe5hfhoKe22M4/zVbS0uOBPO5uNbi29gGx9H3LABz5Us96hnAkubFm3Dh26PF1+CUqacJJ1Nnludz+2QKmWM1KOfMgU9w3N6C30M6mlPJme6CQ5HJwjuaNVovdJG2+24yKc6gyPbWFqaeanSnQhQUB4+pJ9cUznsIkMpt/ECAppSh9HmpOg6+hyPw1+RBwdx2Ie7P2bhh9bdzhtKivJK4nhNhSkkYy2BscdQScb4yABVfXjjGcuZI+qdcO3y0paW2tzxACnICgVbJznBCRjYb53rguBwZLXS9nKjiTWXxhK4ZMqBe30Pux1YYdKftHEHdJKRsdts7bigl69plwuCVN2NlMNnG77mFL/kn41HIfDdxmJMqQ24uIrdb8jJwPPTupYA7HA6kZwai8P25lhci2zm5ygkgSGlJd8FWNj4aSQpO/+MdCegqWWcDiTMcXFG7PmfQ/eBY1huN5f+kuF1bitjJkE488DO6h25eVFm7G3GKGZCfElg6gVA+GRnGU4/fepC7drdbYEX6ZcWSlSQhDhXrLpAGSMZJ5Ek+ZHrUC4h4vlXEqZtgMdhK1JL2cLcTyzvy/WrC10Y423JlZr83P+FXxX0OBHV2n2eLtIQ8VAqAbbWVBJB8s4Tmoqm/NuTtS2ihknGSvUoJ6as8/1pmtjUhwJAG2klwnYc9h8Oe9NYUFU6alrUpLZ+8s8gPjyzUBC3/BVAnV/T68avusbZ9/tLTsF5UytMWUvxYjowNZyEZ5Y7dqEcW2gW2afABDLgK2s9PNOaaw2gxHEdCioMkoClc9gP51J+KP7Tw1BkL3UkpGfUEH9K8/bWcbKXt8N5H8pZ6BmWNutjvUrlx/IO+xFeieAprlw4PtUl06lqjhJPnpJT+wrzMsqJ23IOwr07wVbl2vhS1wnMhxuOnWCNwo+8QfQmtqj7lzqrhlX3uR6xumV7V70tGyGIoaV3PuD/5NT/UP6FQBofUvtXWFDDN5iFSf+4jcj8lfOp9qA2327VOswkHE2qP8Z3WHa7G67LBUV+6yhKikqX0wRyxzzR88vhVJe0aW89xA5DdlOSGIo0gOAbFW5H6CuLX7RL2HjnItCCALhMk3SWZM6Qt95YytwnoNgBjl15dM9TmrA4csDMKFCkeDGdnOaXVh4/htE7aUjbI23xzJHaqyZhsLcUUp0HVj3FFOdhzq6pDcL60+kJATKjtlvKRj3CfunzGdwOlGEnexYyx1svRUlIAAPo+YrgFLSlksqdbeUUOqCsaU45kHn6AVD725bODYX0i1wW25Uk+Ek5Ku++o8s4x8vQtxReWYNtdccW4EkhOWwdRJ5b9PWq0uzl1uzwukyO6I/JnDeQhPQeeee+N60LSVX4jmY2FUHs3Y2l/zBEx56ZJMiesqcUN/dwE8iMAchk/+2dzk1qtwNJ1p0kDYD+vOicGxXGY+2gsriMLOy1pON/IczyFEY/Bq4shMia+JUVC/wW0nV+e3wqmuHa52827OrY1ClKuTBNutFxuDmVJdjxhzeWn3j/hHX+u1SWPbmIcRDKE/ZtjVlZzv5nvn9vKiT9xixWUlbwdcUnKUN8yPI+WO+/aozeL1rP8AaCEjmGG/3PX1q3+ajEXS8tMgYud1du9jpB9nx/ubIWEoUpaiorUpWTzxnH6AUyvHETshpDHjeIlpOEjkhOBj4nvXK02y9cVyjGtcVS2wcLPJpv8AxK/arZ4W9nFn4faE28LanS29y47hLLR7A7fE1jGj8r97TapGH0xCtXyY+Sf+4kO9mXAcq5TY93urCmreyQ40hwYU+objb+HO5PXbFXkk43JqH3j2j8N2xZQmUZsjkGoideT68vlmgr/EHG/EyCzYLMq1xlf8VKOlWO2obfKroAUaEy77zc3cYQv0pm4+07hyBGwt23peffI30Aoxg/NP/kKnupQ205+NRHgXglHDSpEyVIMy5ydnZG+AM5wnO+53JPPbyqX4PlQJEAZo9gsrygrGndI61QfG7ConEkrMNcRt7S622sp5EAf3SR086v8AIqruPuG+JeIXpMv6NDaZghQittrKnpKO55DzA23qO1O9Zcwsn9PaH1uV1DOpTiU4yTt6kAD86sK+XSW7akyoepIc0KUtG6koI1Ej05dhvy3qqWZn0Z3IBIzhSTsf/wAPOpPY+KnYq0MspEhhQKihR0lHXY/ty9N88YzitmVvBHn1NHreO2ZUj1n5DjX3z6kosRelw1Klhbg8Q4W4jBWnvkY/WsIdVEnMwCw9Jkv5Wt1tvQ22nOBnJxW7XFdtUMvNyWyPNvXt/lNcJvF8cNKEGK4pfJJeGlI74ByfStMZVSoAHnm6ul5bP2/iO/6/3hOctERguurbQgKwVOkj5DnntzqJXbitKlusRFGKhH+9cGFrHboB+fpQK8X9TzxU88ZDwGBuAlA8gOQ9BW9o4YuF4lwnLy45bYEpfhtSnmjpUrolI6E9CcA96qWZj2/GsaE16+lU4iizIO29fUGLlSJksMWllxb7qsAJBUt1Xpzz351OuDvZmiQXJfFEjwvB952CF6VAb4Li88jg/dyD57EVZnDXClp4bjlq2xwHFDC33DqcX6q8uwwO1BeNo6blxJYrVN+yhSUvEuBP4rgAKWlHqk4JKD97SPKolqA5PJjyeovZ8U4H8JpGvjktkW7gC2R1RGj4ZuDw8OK2RzCQN1kdh866o4CRclpkcU3abdXBuGgrwWE9kpTvj40W91h1HiFFvmtoAC0j7CQ2npjyA5D7yemRz6tyJ+B/tG2q15UgqByoZz0x0I/WpZnEbOzHFq4ftFpQBbbbGjbbltpIPqTjNFP66UE8easKP1nBSR93SNuXI59U8qQfuZV7822JKc4bGrChjrv67UQ1DyazQ633BpaUtOzYzz5Jx4RxntjOdsiiGfWidTNalO221bUqISq+JvZu9fI026+5GvDjri247RT4ak8kpUf4iBkq8zVfXbgPiO0SG0SIZWlavDaXGcCgtZBIAGxycfCvSemuL8NiQtlb7aHFMueI2VJyUKwRkeRwT864asGTV5Nlfg+PE8zGzcTMJHiQLg0kqCApxrAJJwkZPmaL/wCrzi5cR2XLjKaQ0grLa3gXFAbkJSnmcdM1f1xtsa4spZlpKm0updACik6knKTkdxTrTXApUSy3UryPMrSz+zJiwmFLZU3cpjT6S8iSkJb0EYVoHRQzqBOc4xViqZSpGlSUnljUMjbtXbTWcd6lAA8SizMx2xnPTse9D75a/rWEIwcDRDzboc05UgpUFZT5K22PeimKWK6nM4LYbcTpcQlac5AUnIBrgbRAII+hsbnP3OvL9KfYrNKEZC1wQnSIjATkkAI2zt/IVkWuCHPEERnUOuinlKiONEW6I24lxEZoKTyVp3z606xWaVEJ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620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5" name="AutoShape 9" descr="data:image/jpg;base64,/9j/4AAQSkZJRgABAQAAAQABAAD/2wBDAAkGBwgHBgkIBwgKCgkLDRYPDQwMDRsUFRAWIB0iIiAdHx8kKDQsJCYxJx8fLT0tMTU3Ojo6Iys/RD84QzQ5Ojf/2wBDAQoKCg0MDRoPDxo3JR8lNzc3Nzc3Nzc3Nzc3Nzc3Nzc3Nzc3Nzc3Nzc3Nzc3Nzc3Nzc3Nzc3Nzc3Nzc3Nzc3Nzf/wAARCABeAHoDASIAAhEBAxEB/8QAHAAAAQQDAQAAAAAAAAAAAAAABQAEBgcBAgMI/8QAQhAAAQMDAgQDBAgDBAsBAAAAAQIDBAAFERIhBjFBYRNRcQcigZEUFSMyM6GxwVLR8CRCcoIWFyVDRFNic5KiwuH/xAAaAQACAwEBAAAAAAAAAAAAAAAAAQMEBQIG/8QAKhEAAgICAQQCAQIHAAAAAAAAAQIAAwQRIQUSMVEiQRMU0WFxgZGx4fD/2gAMAwEAAhEDEQA/ALxpUqVEIqVYPKmk6czB0F5LmlZI1IQVBIHU45UQjs7A0wnXBMI/aMvKTpzqaRqPy7c/lWib3AVnS6vln8JX8qHXC4RJGS3cZkdONCvCZUMYzvkjnv8AlRCP/rhrXhceU2gBRW4tkpSjHmfgflT9p1LqErbUFJUMhSTkEedARJbdl6mru9lClFDbrelvPkTgbDlz69axFddjPrRGZDT6RqetxVhK/NbJ/bl54O5cUkRNYBprDltS2y6yTgHSpKhgoUOaVDoac5p6i3Ns1kGtAazmlDc6Uq0zWwNKOZpUqVEcVKlTC4TXohR4UJ6SFZ1eEB7tEI/PKhb12bacWhyLKJQTnQ1qGASPzwT6VkXVwkBNsnfFAH71vFuTL7yWHUrjSFpKksPAJWpIxkgZ3AzRCcm7uhWMQpw9Y5xTxl9mQ0lxhxDjat0qTuDiupIxtv8AlQ2VCcYdXLtyktuqOpxpeyHtuv8ACr/qHxB2w4o9ebQ82pp1KVoWMKSRkEelBJkQxW0odDjsJBCkOIz40Q9CCN1JHxI7jl0k8SWuDFLtxkJiLQdK47v4gV5aR+RGQeYyN6gl79pUuWVM2CP4CCcCRIGVZ7J5D459BXL2Kg5k1OPbcdVjclc+4sW1CJU+ezFdWn7GcBlqWkckqSOavTnnKSMkCOS/amlTvh263BS0pBUZDnn1SANx3yPQVEf9HbhLSu4XJzS2oZX9JUMrB56E8hzOAcA9s10asFmlqbTBuRdQSAA4BrbUPMbHHLPUdc8xnP1JBsLLwwqayBa/PqH0+0u7+IFLhwCjqAlY/PV+1HbT7SYD7iW7pHXDP/MSrWgeu2QKry7WG4WpJcV9ozn8RByn89xQoO9ikjfFOrLLjuRtiaidLxbE8z0iw+0+yl5l1DjSxqStKsgjtWqJkZTnhpkNFf8ACFjNefLdPd8RmA9PeYt7jo8QAkoRn+9pBGSPXzqy1ezSAtjKJzwe5hfhoKe22M4/zVbS0uOBPO5uNbi29gGx9H3LABz5Us96hnAkubFm3Dh26PF1+CUqacJJ1Nnludz+2QKmWM1KOfMgU9w3N6C30M6mlPJme6CQ5HJwjuaNVovdJG2+24yKc6gyPbWFqaeanSnQhQUB4+pJ9cUznsIkMpt/ECAppSh9HmpOg6+hyPw1+RBwdx2Ie7P2bhh9bdzhtKivJK4nhNhSkkYy2BscdQScb4yABVfXjjGcuZI+qdcO3y0paW2tzxACnICgVbJznBCRjYb53rguBwZLXS9nKjiTWXxhK4ZMqBe30Pux1YYdKftHEHdJKRsdts7bigl69plwuCVN2NlMNnG77mFL/kn41HIfDdxmJMqQ24uIrdb8jJwPPTupYA7HA6kZwai8P25lhci2zm5ygkgSGlJd8FWNj4aSQpO/+MdCegqWWcDiTMcXFG7PmfQ/eBY1huN5f+kuF1bitjJkE488DO6h25eVFm7G3GKGZCfElg6gVA+GRnGU4/fepC7drdbYEX6ZcWSlSQhDhXrLpAGSMZJ5Ek+ZHrUC4h4vlXEqZtgMdhK1JL2cLcTyzvy/WrC10Y423JlZr83P+FXxX0OBHV2n2eLtIQ8VAqAbbWVBJB8s4Tmoqm/NuTtS2ihknGSvUoJ6as8/1pmtjUhwJAG2klwnYc9h8Oe9NYUFU6alrUpLZ+8s8gPjyzUBC3/BVAnV/T68avusbZ9/tLTsF5UytMWUvxYjowNZyEZ5Y7dqEcW2gW2afABDLgK2s9PNOaaw2gxHEdCioMkoClc9gP51J+KP7Tw1BkL3UkpGfUEH9K8/bWcbKXt8N5H8pZ6BmWNutjvUrlx/IO+xFeieAprlw4PtUl06lqjhJPnpJT+wrzMsqJ23IOwr07wVbl2vhS1wnMhxuOnWCNwo+8QfQmtqj7lzqrhlX3uR6xumV7V70tGyGIoaV3PuD/5NT/UP6FQBofUvtXWFDDN5iFSf+4jcj8lfOp9qA2327VOswkHE2qP8Z3WHa7G67LBUV+6yhKikqX0wRyxzzR88vhVJe0aW89xA5DdlOSGIo0gOAbFW5H6CuLX7RL2HjnItCCALhMk3SWZM6Qt95YytwnoNgBjl15dM9TmrA4csDMKFCkeDGdnOaXVh4/htE7aUjbI23xzJHaqyZhsLcUUp0HVj3FFOdhzq6pDcL60+kJATKjtlvKRj3CfunzGdwOlGEnexYyx1svRUlIAAPo+YrgFLSlksqdbeUUOqCsaU45kHn6AVD725bODYX0i1wW25Uk+Ek5Ku++o8s4x8vQtxReWYNtdccW4EkhOWwdRJ5b9PWq0uzl1uzwukyO6I/JnDeQhPQeeee+N60LSVX4jmY2FUHs3Y2l/zBEx56ZJMiesqcUN/dwE8iMAchk/+2dzk1qtwNJ1p0kDYD+vOicGxXGY+2gsriMLOy1pON/IczyFEY/Bq4shMia+JUVC/wW0nV+e3wqmuHa52827OrY1ClKuTBNutFxuDmVJdjxhzeWn3j/hHX+u1SWPbmIcRDKE/ZtjVlZzv5nvn9vKiT9xixWUlbwdcUnKUN8yPI+WO+/aozeL1rP8AaCEjmGG/3PX1q3+ajEXS8tMgYud1du9jpB9nx/ubIWEoUpaiorUpWTzxnH6AUyvHETshpDHjeIlpOEjkhOBj4nvXK02y9cVyjGtcVS2wcLPJpv8AxK/arZ4W9nFn4faE28LanS29y47hLLR7A7fE1jGj8r97TapGH0xCtXyY+Sf+4kO9mXAcq5TY93urCmreyQ40hwYU+objb+HO5PXbFXkk43JqH3j2j8N2xZQmUZsjkGoideT68vlmgr/EHG/EyCzYLMq1xlf8VKOlWO2obfKroAUaEy77zc3cYQv0pm4+07hyBGwt23peffI30Aoxg/NP/kKnupQ205+NRHgXglHDSpEyVIMy5ydnZG+AM5wnO+53JPPbyqX4PlQJEAZo9gsrygrGndI61QfG7ConEkrMNcRt7S622sp5EAf3SR086v8AIqruPuG+JeIXpMv6NDaZghQittrKnpKO55DzA23qO1O9Zcwsn9PaH1uV1DOpTiU4yTt6kAD86sK+XSW7akyoepIc0KUtG6koI1Ej05dhvy3qqWZn0Z3IBIzhSTsf/wAPOpPY+KnYq0MspEhhQKihR0lHXY/ty9N88YzitmVvBHn1NHreO2ZUj1n5DjX3z6kosRelw1Klhbg8Q4W4jBWnvkY/WsIdVEnMwCw9Jkv5Wt1tvQ22nOBnJxW7XFdtUMvNyWyPNvXt/lNcJvF8cNKEGK4pfJJeGlI74ByfStMZVSoAHnm6ul5bP2/iO/6/3hOctERguurbQgKwVOkj5DnntzqJXbitKlusRFGKhH+9cGFrHboB+fpQK8X9TzxU88ZDwGBuAlA8gOQ9BW9o4YuF4lwnLy45bYEpfhtSnmjpUrolI6E9CcA96qWZj2/GsaE16+lU4iizIO29fUGLlSJksMWllxb7qsAJBUt1Xpzz351OuDvZmiQXJfFEjwvB952CF6VAb4Li88jg/dyD57EVZnDXClp4bjlq2xwHFDC33DqcX6q8uwwO1BeNo6blxJYrVN+yhSUvEuBP4rgAKWlHqk4JKD97SPKolqA5PJjyeovZ8U4H8JpGvjktkW7gC2R1RGj4ZuDw8OK2RzCQN1kdh866o4CRclpkcU3abdXBuGgrwWE9kpTvj40W91h1HiFFvmtoAC0j7CQ2npjyA5D7yemRz6tyJ+B/tG2q15UgqByoZz0x0I/WpZnEbOzHFq4ftFpQBbbbGjbbltpIPqTjNFP66UE8easKP1nBSR93SNuXI59U8qQfuZV7822JKc4bGrChjrv67UQ1DyazQ633BpaUtOzYzz5Jx4RxntjOdsiiGfWidTNalO221bUqISq+JvZu9fI026+5GvDjri247RT4ak8kpUf4iBkq8zVfXbgPiO0SG0SIZWlavDaXGcCgtZBIAGxycfCvSemuL8NiQtlb7aHFMueI2VJyUKwRkeRwT864asGTV5Nlfg+PE8zGzcTMJHiQLg0kqCApxrAJJwkZPmaL/wCrzi5cR2XLjKaQ0grLa3gXFAbkJSnmcdM1f1xtsa4spZlpKm0updACik6knKTkdxTrTXApUSy3UryPMrSz+zJiwmFLZU3cpjT6S8iSkJb0EYVoHRQzqBOc4xViqZSpGlSUnljUMjbtXbTWcd6lAA8SizMx2xnPTse9D75a/rWEIwcDRDzboc05UgpUFZT5K22PeimKWK6nM4LYbcTpcQlac5AUnIBrgbRAII+hsbnP3OvL9KfYrNKEZC1wQnSIjATkkAI2zt/IVkWuCHPEERnUOuinlKiONEW6I24lxEZoKTyVp3z606xWaVEJ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620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7" name="AutoShape 11" descr="data:image/jpg;base64,/9j/4AAQSkZJRgABAQAAAQABAAD/2wBDAAkGBwgHBgkIBwgKCgkLDRYPDQwMDRsUFRAWIB0iIiAdHx8kKDQsJCYxJx8fLT0tMTU3Ojo6Iys/RD84QzQ5Ojf/2wBDAQoKCg0MDRoPDxo3JR8lNzc3Nzc3Nzc3Nzc3Nzc3Nzc3Nzc3Nzc3Nzc3Nzc3Nzc3Nzc3Nzc3Nzc3Nzc3Nzc3Nzf/wAARCABeAHoDASIAAhEBAxEB/8QAHAAAAQQDAQAAAAAAAAAAAAAABQAEBgcBAgMI/8QAQhAAAQMDAgQDBAgDBAsBAAAAAQIDBAAFERIhBjFBYRNRcQcigZEUFSMyM6GxwVLR8CRCcoIWFyVDRFNic5KiwuH/xAAaAQACAwEBAAAAAAAAAAAAAAAAAQMEBQIG/8QAKhEAAgICAQQCAQIHAAAAAAAAAQIAAwQRIQUSMVEiQRMU0WFxgZGx4fD/2gAMAwEAAhEDEQA/ALxpUqVEIqVYPKmk6czB0F5LmlZI1IQVBIHU45UQjs7A0wnXBMI/aMvKTpzqaRqPy7c/lWib3AVnS6vln8JX8qHXC4RJGS3cZkdONCvCZUMYzvkjnv8AlRCP/rhrXhceU2gBRW4tkpSjHmfgflT9p1LqErbUFJUMhSTkEedARJbdl6mru9lClFDbrelvPkTgbDlz69axFddjPrRGZDT6RqetxVhK/NbJ/bl54O5cUkRNYBprDltS2y6yTgHSpKhgoUOaVDoac5p6i3Ns1kGtAazmlDc6Uq0zWwNKOZpUqVEcVKlTC4TXohR4UJ6SFZ1eEB7tEI/PKhb12bacWhyLKJQTnQ1qGASPzwT6VkXVwkBNsnfFAH71vFuTL7yWHUrjSFpKksPAJWpIxkgZ3AzRCcm7uhWMQpw9Y5xTxl9mQ0lxhxDjat0qTuDiupIxtv8AlQ2VCcYdXLtyktuqOpxpeyHtuv8ACr/qHxB2w4o9ebQ82pp1KVoWMKSRkEelBJkQxW0odDjsJBCkOIz40Q9CCN1JHxI7jl0k8SWuDFLtxkJiLQdK47v4gV5aR+RGQeYyN6gl79pUuWVM2CP4CCcCRIGVZ7J5D459BXL2Kg5k1OPbcdVjclc+4sW1CJU+ezFdWn7GcBlqWkckqSOavTnnKSMkCOS/amlTvh263BS0pBUZDnn1SANx3yPQVEf9HbhLSu4XJzS2oZX9JUMrB56E8hzOAcA9s10asFmlqbTBuRdQSAA4BrbUPMbHHLPUdc8xnP1JBsLLwwqayBa/PqH0+0u7+IFLhwCjqAlY/PV+1HbT7SYD7iW7pHXDP/MSrWgeu2QKry7WG4WpJcV9ozn8RByn89xQoO9ikjfFOrLLjuRtiaidLxbE8z0iw+0+yl5l1DjSxqStKsgjtWqJkZTnhpkNFf8ACFjNefLdPd8RmA9PeYt7jo8QAkoRn+9pBGSPXzqy1ezSAtjKJzwe5hfhoKe22M4/zVbS0uOBPO5uNbi29gGx9H3LABz5Us96hnAkubFm3Dh26PF1+CUqacJJ1Nnludz+2QKmWM1KOfMgU9w3N6C30M6mlPJme6CQ5HJwjuaNVovdJG2+24yKc6gyPbWFqaeanSnQhQUB4+pJ9cUznsIkMpt/ECAppSh9HmpOg6+hyPw1+RBwdx2Ie7P2bhh9bdzhtKivJK4nhNhSkkYy2BscdQScb4yABVfXjjGcuZI+qdcO3y0paW2tzxACnICgVbJznBCRjYb53rguBwZLXS9nKjiTWXxhK4ZMqBe30Pux1YYdKftHEHdJKRsdts7bigl69plwuCVN2NlMNnG77mFL/kn41HIfDdxmJMqQ24uIrdb8jJwPPTupYA7HA6kZwai8P25lhci2zm5ygkgSGlJd8FWNj4aSQpO/+MdCegqWWcDiTMcXFG7PmfQ/eBY1huN5f+kuF1bitjJkE488DO6h25eVFm7G3GKGZCfElg6gVA+GRnGU4/fepC7drdbYEX6ZcWSlSQhDhXrLpAGSMZJ5Ek+ZHrUC4h4vlXEqZtgMdhK1JL2cLcTyzvy/WrC10Y423JlZr83P+FXxX0OBHV2n2eLtIQ8VAqAbbWVBJB8s4Tmoqm/NuTtS2ihknGSvUoJ6as8/1pmtjUhwJAG2klwnYc9h8Oe9NYUFU6alrUpLZ+8s8gPjyzUBC3/BVAnV/T68avusbZ9/tLTsF5UytMWUvxYjowNZyEZ5Y7dqEcW2gW2afABDLgK2s9PNOaaw2gxHEdCioMkoClc9gP51J+KP7Tw1BkL3UkpGfUEH9K8/bWcbKXt8N5H8pZ6BmWNutjvUrlx/IO+xFeieAprlw4PtUl06lqjhJPnpJT+wrzMsqJ23IOwr07wVbl2vhS1wnMhxuOnWCNwo+8QfQmtqj7lzqrhlX3uR6xumV7V70tGyGIoaV3PuD/5NT/UP6FQBofUvtXWFDDN5iFSf+4jcj8lfOp9qA2327VOswkHE2qP8Z3WHa7G67LBUV+6yhKikqX0wRyxzzR88vhVJe0aW89xA5DdlOSGIo0gOAbFW5H6CuLX7RL2HjnItCCALhMk3SWZM6Qt95YytwnoNgBjl15dM9TmrA4csDMKFCkeDGdnOaXVh4/htE7aUjbI23xzJHaqyZhsLcUUp0HVj3FFOdhzq6pDcL60+kJATKjtlvKRj3CfunzGdwOlGEnexYyx1svRUlIAAPo+YrgFLSlksqdbeUUOqCsaU45kHn6AVD725bODYX0i1wW25Uk+Ek5Ku++o8s4x8vQtxReWYNtdccW4EkhOWwdRJ5b9PWq0uzl1uzwukyO6I/JnDeQhPQeeee+N60LSVX4jmY2FUHs3Y2l/zBEx56ZJMiesqcUN/dwE8iMAchk/+2dzk1qtwNJ1p0kDYD+vOicGxXGY+2gsriMLOy1pON/IczyFEY/Bq4shMia+JUVC/wW0nV+e3wqmuHa52827OrY1ClKuTBNutFxuDmVJdjxhzeWn3j/hHX+u1SWPbmIcRDKE/ZtjVlZzv5nvn9vKiT9xixWUlbwdcUnKUN8yPI+WO+/aozeL1rP8AaCEjmGG/3PX1q3+ajEXS8tMgYud1du9jpB9nx/ubIWEoUpaiorUpWTzxnH6AUyvHETshpDHjeIlpOEjkhOBj4nvXK02y9cVyjGtcVS2wcLPJpv8AxK/arZ4W9nFn4faE28LanS29y47hLLR7A7fE1jGj8r97TapGH0xCtXyY+Sf+4kO9mXAcq5TY93urCmreyQ40hwYU+objb+HO5PXbFXkk43JqH3j2j8N2xZQmUZsjkGoideT68vlmgr/EHG/EyCzYLMq1xlf8VKOlWO2obfKroAUaEy77zc3cYQv0pm4+07hyBGwt23peffI30Aoxg/NP/kKnupQ205+NRHgXglHDSpEyVIMy5ydnZG+AM5wnO+53JPPbyqX4PlQJEAZo9gsrygrGndI61QfG7ConEkrMNcRt7S622sp5EAf3SR086v8AIqruPuG+JeIXpMv6NDaZghQittrKnpKO55DzA23qO1O9Zcwsn9PaH1uV1DOpTiU4yTt6kAD86sK+XSW7akyoepIc0KUtG6koI1Ej05dhvy3qqWZn0Z3IBIzhSTsf/wAPOpPY+KnYq0MspEhhQKihR0lHXY/ty9N88YzitmVvBHn1NHreO2ZUj1n5DjX3z6kosRelw1Klhbg8Q4W4jBWnvkY/WsIdVEnMwCw9Jkv5Wt1tvQ22nOBnJxW7XFdtUMvNyWyPNvXt/lNcJvF8cNKEGK4pfJJeGlI74ByfStMZVSoAHnm6ul5bP2/iO/6/3hOctERguurbQgKwVOkj5DnntzqJXbitKlusRFGKhH+9cGFrHboB+fpQK8X9TzxU88ZDwGBuAlA8gOQ9BW9o4YuF4lwnLy45bYEpfhtSnmjpUrolI6E9CcA96qWZj2/GsaE16+lU4iizIO29fUGLlSJksMWllxb7qsAJBUt1Xpzz351OuDvZmiQXJfFEjwvB952CF6VAb4Li88jg/dyD57EVZnDXClp4bjlq2xwHFDC33DqcX6q8uwwO1BeNo6blxJYrVN+yhSUvEuBP4rgAKWlHqk4JKD97SPKolqA5PJjyeovZ8U4H8JpGvjktkW7gC2R1RGj4ZuDw8OK2RzCQN1kdh866o4CRclpkcU3abdXBuGgrwWE9kpTvj40W91h1HiFFvmtoAC0j7CQ2npjyA5D7yemRz6tyJ+B/tG2q15UgqByoZz0x0I/WpZnEbOzHFq4ftFpQBbbbGjbbltpIPqTjNFP66UE8easKP1nBSR93SNuXI59U8qQfuZV7822JKc4bGrChjrv67UQ1DyazQ633BpaUtOzYzz5Jx4RxntjOdsiiGfWidTNalO221bUqISq+JvZu9fI026+5GvDjri247RT4ak8kpUf4iBkq8zVfXbgPiO0SG0SIZWlavDaXGcCgtZBIAGxycfCvSemuL8NiQtlb7aHFMueI2VJyUKwRkeRwT864asGTV5Nlfg+PE8zGzcTMJHiQLg0kqCApxrAJJwkZPmaL/wCrzi5cR2XLjKaQ0grLa3gXFAbkJSnmcdM1f1xtsa4spZlpKm0updACik6knKTkdxTrTXApUSy3UryPMrSz+zJiwmFLZU3cpjT6S8iSkJb0EYVoHRQzqBOc4xViqZSpGlSUnljUMjbtXbTWcd6lAA8SizMx2xnPTse9D75a/rWEIwcDRDzboc05UgpUFZT5K22PeimKWK6nM4LYbcTpcQlac5AUnIBrgbRAII+hsbnP3OvL9KfYrNKEZC1wQnSIjATkkAI2zt/IVkWuCHPEERnUOuinlKiONEW6I24lxEZoKTyVp3z606xWaVEJ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620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9" name="AutoShape 13" descr="data:image/jpg;base64,/9j/4AAQSkZJRgABAQAAAQABAAD/2wBDAAkGBwgHBgkIBwgKCgkLDRYPDQwMDRsUFRAWIB0iIiAdHx8kKDQsJCYxJx8fLT0tMTU3Ojo6Iys/RD84QzQ5Ojf/2wBDAQoKCg0MDRoPDxo3JR8lNzc3Nzc3Nzc3Nzc3Nzc3Nzc3Nzc3Nzc3Nzc3Nzc3Nzc3Nzc3Nzc3Nzc3Nzc3Nzc3Nzf/wAARCABeAHoDASIAAhEBAxEB/8QAHAAAAQQDAQAAAAAAAAAAAAAABQAEBgcBAgMI/8QAQhAAAQMDAgQDBAgDBAsBAAAAAQIDBAAFERIhBjFBYRNRcQcigZEUFSMyM6GxwVLR8CRCcoIWFyVDRFNic5KiwuH/xAAaAQACAwEBAAAAAAAAAAAAAAAAAQMEBQIG/8QAKhEAAgICAQQCAQIHAAAAAAAAAQIAAwQRIQUSMVEiQRMU0WFxgZGx4fD/2gAMAwEAAhEDEQA/ALxpUqVEIqVYPKmk6czB0F5LmlZI1IQVBIHU45UQjs7A0wnXBMI/aMvKTpzqaRqPy7c/lWib3AVnS6vln8JX8qHXC4RJGS3cZkdONCvCZUMYzvkjnv8AlRCP/rhrXhceU2gBRW4tkpSjHmfgflT9p1LqErbUFJUMhSTkEedARJbdl6mru9lClFDbrelvPkTgbDlz69axFddjPrRGZDT6RqetxVhK/NbJ/bl54O5cUkRNYBprDltS2y6yTgHSpKhgoUOaVDoac5p6i3Ns1kGtAazmlDc6Uq0zWwNKOZpUqVEcVKlTC4TXohR4UJ6SFZ1eEB7tEI/PKhb12bacWhyLKJQTnQ1qGASPzwT6VkXVwkBNsnfFAH71vFuTL7yWHUrjSFpKksPAJWpIxkgZ3AzRCcm7uhWMQpw9Y5xTxl9mQ0lxhxDjat0qTuDiupIxtv8AlQ2VCcYdXLtyktuqOpxpeyHtuv8ACr/qHxB2w4o9ebQ82pp1KVoWMKSRkEelBJkQxW0odDjsJBCkOIz40Q9CCN1JHxI7jl0k8SWuDFLtxkJiLQdK47v4gV5aR+RGQeYyN6gl79pUuWVM2CP4CCcCRIGVZ7J5D459BXL2Kg5k1OPbcdVjclc+4sW1CJU+ezFdWn7GcBlqWkckqSOavTnnKSMkCOS/amlTvh263BS0pBUZDnn1SANx3yPQVEf9HbhLSu4XJzS2oZX9JUMrB56E8hzOAcA9s10asFmlqbTBuRdQSAA4BrbUPMbHHLPUdc8xnP1JBsLLwwqayBa/PqH0+0u7+IFLhwCjqAlY/PV+1HbT7SYD7iW7pHXDP/MSrWgeu2QKry7WG4WpJcV9ozn8RByn89xQoO9ikjfFOrLLjuRtiaidLxbE8z0iw+0+yl5l1DjSxqStKsgjtWqJkZTnhpkNFf8ACFjNefLdPd8RmA9PeYt7jo8QAkoRn+9pBGSPXzqy1ezSAtjKJzwe5hfhoKe22M4/zVbS0uOBPO5uNbi29gGx9H3LABz5Us96hnAkubFm3Dh26PF1+CUqacJJ1Nnludz+2QKmWM1KOfMgU9w3N6C30M6mlPJme6CQ5HJwjuaNVovdJG2+24yKc6gyPbWFqaeanSnQhQUB4+pJ9cUznsIkMpt/ECAppSh9HmpOg6+hyPw1+RBwdx2Ie7P2bhh9bdzhtKivJK4nhNhSkkYy2BscdQScb4yABVfXjjGcuZI+qdcO3y0paW2tzxACnICgVbJznBCRjYb53rguBwZLXS9nKjiTWXxhK4ZMqBe30Pux1YYdKftHEHdJKRsdts7bigl69plwuCVN2NlMNnG77mFL/kn41HIfDdxmJMqQ24uIrdb8jJwPPTupYA7HA6kZwai8P25lhci2zm5ygkgSGlJd8FWNj4aSQpO/+MdCegqWWcDiTMcXFG7PmfQ/eBY1huN5f+kuF1bitjJkE488DO6h25eVFm7G3GKGZCfElg6gVA+GRnGU4/fepC7drdbYEX6ZcWSlSQhDhXrLpAGSMZJ5Ek+ZHrUC4h4vlXEqZtgMdhK1JL2cLcTyzvy/WrC10Y423JlZr83P+FXxX0OBHV2n2eLtIQ8VAqAbbWVBJB8s4Tmoqm/NuTtS2ihknGSvUoJ6as8/1pmtjUhwJAG2klwnYc9h8Oe9NYUFU6alrUpLZ+8s8gPjyzUBC3/BVAnV/T68avusbZ9/tLTsF5UytMWUvxYjowNZyEZ5Y7dqEcW2gW2afABDLgK2s9PNOaaw2gxHEdCioMkoClc9gP51J+KP7Tw1BkL3UkpGfUEH9K8/bWcbKXt8N5H8pZ6BmWNutjvUrlx/IO+xFeieAprlw4PtUl06lqjhJPnpJT+wrzMsqJ23IOwr07wVbl2vhS1wnMhxuOnWCNwo+8QfQmtqj7lzqrhlX3uR6xumV7V70tGyGIoaV3PuD/5NT/UP6FQBofUvtXWFDDN5iFSf+4jcj8lfOp9qA2327VOswkHE2qP8Z3WHa7G67LBUV+6yhKikqX0wRyxzzR88vhVJe0aW89xA5DdlOSGIo0gOAbFW5H6CuLX7RL2HjnItCCALhMk3SWZM6Qt95YytwnoNgBjl15dM9TmrA4csDMKFCkeDGdnOaXVh4/htE7aUjbI23xzJHaqyZhsLcUUp0HVj3FFOdhzq6pDcL60+kJATKjtlvKRj3CfunzGdwOlGEnexYyx1svRUlIAAPo+YrgFLSlksqdbeUUOqCsaU45kHn6AVD725bODYX0i1wW25Uk+Ek5Ku++o8s4x8vQtxReWYNtdccW4EkhOWwdRJ5b9PWq0uzl1uzwukyO6I/JnDeQhPQeeee+N60LSVX4jmY2FUHs3Y2l/zBEx56ZJMiesqcUN/dwE8iMAchk/+2dzk1qtwNJ1p0kDYD+vOicGxXGY+2gsriMLOy1pON/IczyFEY/Bq4shMia+JUVC/wW0nV+e3wqmuHa52827OrY1ClKuTBNutFxuDmVJdjxhzeWn3j/hHX+u1SWPbmIcRDKE/ZtjVlZzv5nvn9vKiT9xixWUlbwdcUnKUN8yPI+WO+/aozeL1rP8AaCEjmGG/3PX1q3+ajEXS8tMgYud1du9jpB9nx/ubIWEoUpaiorUpWTzxnH6AUyvHETshpDHjeIlpOEjkhOBj4nvXK02y9cVyjGtcVS2wcLPJpv8AxK/arZ4W9nFn4faE28LanS29y47hLLR7A7fE1jGj8r97TapGH0xCtXyY+Sf+4kO9mXAcq5TY93urCmreyQ40hwYU+objb+HO5PXbFXkk43JqH3j2j8N2xZQmUZsjkGoideT68vlmgr/EHG/EyCzYLMq1xlf8VKOlWO2obfKroAUaEy77zc3cYQv0pm4+07hyBGwt23peffI30Aoxg/NP/kKnupQ205+NRHgXglHDSpEyVIMy5ydnZG+AM5wnO+53JPPbyqX4PlQJEAZo9gsrygrGndI61QfG7ConEkrMNcRt7S622sp5EAf3SR086v8AIqruPuG+JeIXpMv6NDaZghQittrKnpKO55DzA23qO1O9Zcwsn9PaH1uV1DOpTiU4yTt6kAD86sK+XSW7akyoepIc0KUtG6koI1Ej05dhvy3qqWZn0Z3IBIzhSTsf/wAPOpPY+KnYq0MspEhhQKihR0lHXY/ty9N88YzitmVvBHn1NHreO2ZUj1n5DjX3z6kosRelw1Klhbg8Q4W4jBWnvkY/WsIdVEnMwCw9Jkv5Wt1tvQ22nOBnJxW7XFdtUMvNyWyPNvXt/lNcJvF8cNKEGK4pfJJeGlI74ByfStMZVSoAHnm6ul5bP2/iO/6/3hOctERguurbQgKwVOkj5DnntzqJXbitKlusRFGKhH+9cGFrHboB+fpQK8X9TzxU88ZDwGBuAlA8gOQ9BW9o4YuF4lwnLy45bYEpfhtSnmjpUrolI6E9CcA96qWZj2/GsaE16+lU4iizIO29fUGLlSJksMWllxb7qsAJBUt1Xpzz351OuDvZmiQXJfFEjwvB952CF6VAb4Li88jg/dyD57EVZnDXClp4bjlq2xwHFDC33DqcX6q8uwwO1BeNo6blxJYrVN+yhSUvEuBP4rgAKWlHqk4JKD97SPKolqA5PJjyeovZ8U4H8JpGvjktkW7gC2R1RGj4ZuDw8OK2RzCQN1kdh866o4CRclpkcU3abdXBuGgrwWE9kpTvj40W91h1HiFFvmtoAC0j7CQ2npjyA5D7yemRz6tyJ+B/tG2q15UgqByoZz0x0I/WpZnEbOzHFq4ftFpQBbbbGjbbltpIPqTjNFP66UE8easKP1nBSR93SNuXI59U8qQfuZV7822JKc4bGrChjrv67UQ1DyazQ633BpaUtOzYzz5Jx4RxntjOdsiiGfWidTNalO221bUqISq+JvZu9fI026+5GvDjri247RT4ak8kpUf4iBkq8zVfXbgPiO0SG0SIZWlavDaXGcCgtZBIAGxycfCvSemuL8NiQtlb7aHFMueI2VJyUKwRkeRwT864asGTV5Nlfg+PE8zGzcTMJHiQLg0kqCApxrAJJwkZPmaL/wCrzi5cR2XLjKaQ0grLa3gXFAbkJSnmcdM1f1xtsa4spZlpKm0updACik6knKTkdxTrTXApUSy3UryPMrSz+zJiwmFLZU3cpjT6S8iSkJb0EYVoHRQzqBOc4xViqZSpGlSUnljUMjbtXbTWcd6lAA8SizMx2xnPTse9D75a/rWEIwcDRDzboc05UgpUFZT5K22PeimKWK6nM4LYbcTpcQlac5AUnIBrgbRAII+hsbnP3OvL9KfYrNKEZC1wQnSIjATkkAI2zt/IVkWuCHPEERnUOuinlKiONEW6I24lxEZoKTyVp3z606xWaVEJ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620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9711" name="Picture 15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4668175"/>
            <a:ext cx="2819400" cy="218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535</Words>
  <Application>Microsoft Office PowerPoint</Application>
  <PresentationFormat>On-screen Show (4:3)</PresentationFormat>
  <Paragraphs>101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DNA STRUCTURE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STRUCTURE</dc:title>
  <dc:creator>Sally</dc:creator>
  <cp:lastModifiedBy>scollins</cp:lastModifiedBy>
  <cp:revision>28</cp:revision>
  <dcterms:created xsi:type="dcterms:W3CDTF">2010-02-24T13:18:18Z</dcterms:created>
  <dcterms:modified xsi:type="dcterms:W3CDTF">2011-02-02T13:25:21Z</dcterms:modified>
</cp:coreProperties>
</file>